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60" r:id="rId3"/>
    <p:sldId id="269" r:id="rId4"/>
    <p:sldId id="271" r:id="rId5"/>
    <p:sldId id="272" r:id="rId6"/>
    <p:sldId id="262" r:id="rId7"/>
    <p:sldId id="273" r:id="rId8"/>
    <p:sldId id="274" r:id="rId9"/>
    <p:sldId id="265" r:id="rId10"/>
    <p:sldId id="270" r:id="rId11"/>
    <p:sldId id="275" r:id="rId12"/>
    <p:sldId id="276" r:id="rId13"/>
    <p:sldId id="291" r:id="rId14"/>
    <p:sldId id="292" r:id="rId15"/>
    <p:sldId id="277" r:id="rId16"/>
    <p:sldId id="263" r:id="rId17"/>
    <p:sldId id="278" r:id="rId18"/>
    <p:sldId id="293" r:id="rId19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  <a:srgbClr val="014067"/>
    <a:srgbClr val="014E7D"/>
    <a:srgbClr val="013657"/>
    <a:srgbClr val="01456F"/>
    <a:srgbClr val="014B79"/>
    <a:srgbClr val="0937C9"/>
    <a:srgbClr val="002774"/>
    <a:srgbClr val="929A4A"/>
    <a:srgbClr val="EA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9F68C8-F910-BBE8-6343-EAF9098D2311}" v="2" dt="2021-06-13T11:41:41.4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8" autoAdjust="0"/>
    <p:restoredTop sz="94674" autoAdjust="0"/>
  </p:normalViewPr>
  <p:slideViewPr>
    <p:cSldViewPr snapToGrid="0" showGuides="1">
      <p:cViewPr varScale="1">
        <p:scale>
          <a:sx n="67" d="100"/>
          <a:sy n="67" d="100"/>
        </p:scale>
        <p:origin x="604" y="56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&#1050;&#1085;&#1080;&#1075;&#1072;1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Лист1!$B$4:$B$9</cx:f>
        <cx:lvl ptCount="6">
          <cx:pt idx="0">Western Digital</cx:pt>
          <cx:pt idx="1">Seagate</cx:pt>
          <cx:pt idx="2">Toshiba</cx:pt>
          <cx:pt idx="3">Hitachi</cx:pt>
          <cx:pt idx="4">Transcend</cx:pt>
          <cx:pt idx="5">Другие</cx:pt>
        </cx:lvl>
      </cx:strDim>
      <cx:numDim type="size">
        <cx:f>Лист1!$C$4:$C$9</cx:f>
        <cx:lvl ptCount="6" formatCode="Основной">
          <cx:pt idx="0">40</cx:pt>
          <cx:pt idx="1">20</cx:pt>
          <cx:pt idx="2">14</cx:pt>
          <cx:pt idx="3">8</cx:pt>
          <cx:pt idx="4">8</cx:pt>
          <cx:pt idx="5">10</cx:pt>
        </cx:lvl>
      </cx:numDim>
    </cx:data>
  </cx:chartData>
  <cx:chart>
    <cx:title pos="t" align="ctr" overlay="0">
      <cx:txPr>
        <a:bodyPr spcFirstLastPara="1" vertOverflow="ellipsis" wrap="square" lIns="0" tIns="0" rIns="0" bIns="0" anchor="ctr" anchorCtr="1"/>
        <a:lstStyle/>
        <a:p>
          <a:pPr algn="ctr">
            <a:defRPr/>
          </a:pPr>
          <a:endParaRPr lang="ru-RU"/>
        </a:p>
      </cx:txPr>
    </cx:title>
    <cx:plotArea>
      <cx:plotAreaRegion>
        <cx:series layoutId="sunburst" uniqueId="{DAE1EFFC-AE4A-4105-8B1C-FC46895338E0}">
          <cx:dataLabels pos="ctr">
            <cx:visibility seriesName="0" categoryName="1" value="0"/>
          </cx:dataLabels>
          <cx:dataId val="0"/>
        </cx:series>
      </cx:plotAreaRegion>
    </cx:plotArea>
    <cx:legend pos="r" align="ctr" overlay="0"/>
  </cx:chart>
  <cx:spPr>
    <a:solidFill>
      <a:schemeClr val="accent2"/>
    </a:solidFill>
    <a:ln w="12700" cap="flat" cmpd="sng" algn="ctr">
      <a:solidFill>
        <a:schemeClr val="accent2">
          <a:shade val="50000"/>
        </a:schemeClr>
      </a:solidFill>
      <a:prstDash val="solid"/>
      <a:miter lim="800000"/>
    </a:ln>
    <a:effectLst/>
  </cx:spPr>
  <cx:clrMapOvr bg1="lt1" tx1="dk1" bg2="lt2" tx2="dk2" accent1="accent1" accent2="accent2" accent3="accent3" accent4="accent4" accent5="accent5" accent6="accent6" hlink="hlink" folHlink="folHlink"/>
</cx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8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lIns="38100" tIns="19050" rIns="38100" bIns="19050">
      <a:spAutoFit/>
    </cs:bodyPr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>
            <a:lumMod val="50000"/>
          </a:schemeClr>
        </a:solidFill>
      </a:ln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dk1"/>
    </cs:fontRef>
  </cs:dropLine>
  <cs:errorBar>
    <cs:lnRef idx="0"/>
    <cs:fillRef idx="0"/>
    <cs:effectRef idx="0"/>
    <cs:fontRef idx="minor">
      <a:schemeClr val="dk1"/>
    </cs:fontRef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  <a:lumOff val="10000"/>
              </a:schemeClr>
            </a:gs>
            <a:gs pos="0">
              <a:schemeClr val="lt1">
                <a:lumMod val="75000"/>
                <a:alpha val="36000"/>
                <a:lumOff val="10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</cs:hiLoLine>
  <cs:leaderLine>
    <cs:lnRef idx="0"/>
    <cs:fillRef idx="0"/>
    <cs:effectRef idx="0"/>
    <cs:fontRef idx="minor">
      <a:schemeClr val="dk1"/>
    </cs:fontRef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dk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  <cs:bodyPr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defRPr sz="1197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233DA82-3F88-44B8-BD04-AA40EEE84FBF}" type="datetime1">
              <a:rPr lang="ru-RU" smtClean="0"/>
              <a:t>15.02.2023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F1072A3-100F-40A9-915F-8D2D9E6962D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690D7-6006-41CE-9478-6ADEF6469083}" type="datetime1">
              <a:rPr lang="ru-RU" smtClean="0"/>
              <a:pPr/>
              <a:t>15.02.2023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9230CFA-805A-4FD3-B3A0-DAAA5993DA17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187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9260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5141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4845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509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5347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21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3793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5268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ru-RU" smtClean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8004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1" name="Прямоугольный треугольник 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 title="Название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стиль образца заголовка</a:t>
            </a:r>
          </a:p>
        </p:txBody>
      </p:sp>
      <p:sp>
        <p:nvSpPr>
          <p:cNvPr id="3" name="Подзаголовок 2" title="Подзаголовок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dirty="0"/>
              <a:t>ЩЕЛКНИТЕ, ЧТОБЫ ИЗМЕНИТЬ СТИЛЬ ОБРАЗЦА ПОДЗАГОЛОВКА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1" name="Прямоугольный треугольник 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 title="Название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стиль образца заголовка</a:t>
            </a:r>
          </a:p>
        </p:txBody>
      </p:sp>
      <p:sp>
        <p:nvSpPr>
          <p:cNvPr id="3" name="Подзаголовок 2" title="Подзаголовок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dirty="0"/>
              <a:t>ЩЕЛКНИТЕ, ЧТОБЫ ИЗМЕНИТЬ СТИЛЬ ОБРАЗЦА ПОДЗАГОЛОВКА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920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9" name="Прямоугольный треугольник 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7" name="Параллелограмм 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Заголовок 1" title="Название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изменить стиль образца заголовка</a:t>
            </a:r>
          </a:p>
        </p:txBody>
      </p:sp>
      <p:sp>
        <p:nvSpPr>
          <p:cNvPr id="101" name="Текст 2" title="Подзаголовок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dirty="0"/>
              <a:t>РЕДАКТИРОВАНИЕ ОСНОВНЫХ СТИЛЕЙ ТЕКСТА</a:t>
            </a:r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араллелограмм 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 dirty="0"/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араллелограмм 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289179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Диагональная полоса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Параллелограмм 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</p:grpSp>
      <p:sp>
        <p:nvSpPr>
          <p:cNvPr id="25" name="Надпись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ru-RU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Параллелограмм 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27" name="Заголовок 1" title="Название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стиль заголовка образца слайда </a:t>
            </a:r>
          </a:p>
        </p:txBody>
      </p:sp>
      <p:sp>
        <p:nvSpPr>
          <p:cNvPr id="29" name="Объект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074596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Диагональная полоса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Параллелограмм 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</p:grpSp>
      <p:sp>
        <p:nvSpPr>
          <p:cNvPr id="25" name="Надпись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ru-RU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Параллелограмм 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27" name="Заголовок 1" title="Название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стиль заголовка образца слайда 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5" name="Объект 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847377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Диагональная полоса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Параллелограмм 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</p:grpSp>
      <p:sp>
        <p:nvSpPr>
          <p:cNvPr id="25" name="Надпись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ru-RU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Параллелограмм 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27" name="Заголовок 1" title="Название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стиль заголовка образца слайда </a:t>
            </a:r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lang="en-US" b="1" dirty="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ru-RU" noProof="0"/>
              <a:t>Образец текста</a:t>
            </a:r>
          </a:p>
        </p:txBody>
      </p:sp>
      <p:sp>
        <p:nvSpPr>
          <p:cNvPr id="20" name="Текст 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1" name="Объект 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24" name="Объект 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860695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1" name="Прямоугольный треугольник 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 title="Название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стиль образца заголовка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00659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1" name="Прямоугольный треугольник 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 title="Название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стиль образца заголовка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390840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37A5C384-78D0-4088-9411-AB6790574770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8" name="Надпись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ru-RU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Диагональная полоса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Параллелограмм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</p:grpSp>
      <p:sp>
        <p:nvSpPr>
          <p:cNvPr id="30" name="Параллелограмм 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1" name="Надпись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ru-RU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Диагональная полоса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Параллелограмм 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</p:grpSp>
      <p:sp>
        <p:nvSpPr>
          <p:cNvPr id="31" name="Параллелограмм 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2EDAB3FE-9015-40FD-A870-D81B5A86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9" name="Прямоугольный треугольник 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7" name="Параллелограмм 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Заголовок 1" title="Название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изменить стиль образца заголовка</a:t>
            </a:r>
          </a:p>
        </p:txBody>
      </p:sp>
      <p:sp>
        <p:nvSpPr>
          <p:cNvPr id="101" name="Текст 2" title="Подзаголовок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dirty="0"/>
              <a:t>РЕДАКТИРОВАНИЕ ОСНОВНЫХ СТИЛЕЙ ТЕКСТА</a:t>
            </a:r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араллелограмм 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 dirty="0"/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Рисунок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араллелограмм 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метка текста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 title="Пункты маркированного списка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24" name="Прямоугольный треугольник 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5" name="Параллелограмм 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 dirty="0"/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Текст 4" title="Подзаголовок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31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НАЖМИТЕ ДЛЯ ИЗМЕНЕНИЯ СТИЛЯ ПОДЗАГОЛОВКА</a:t>
            </a:r>
          </a:p>
        </p:txBody>
      </p:sp>
      <p:sp>
        <p:nvSpPr>
          <p:cNvPr id="2" name="Заголовок 1" title="Название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</a:t>
            </a:r>
            <a:br>
              <a:rPr lang="ru-RU" noProof="0" dirty="0"/>
            </a:br>
            <a:r>
              <a:rPr lang="ru-RU" noProof="0" dirty="0"/>
              <a:t>Стиль образца заголовка </a:t>
            </a:r>
          </a:p>
        </p:txBody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метка текста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Прямоугольный треугольник 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8" name="Рисунок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457200" rtlCol="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" name="Объект 2" title="Пункты маркированного списка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25" name="Параллелограмм 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 dirty="0"/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Текст 4" title="Подзаголовок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21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НАЖМИТЕ ДЛЯ ИЗМЕНЕНИЯ СТИЛЯ ПОДЗАГОЛОВКА</a:t>
            </a:r>
          </a:p>
        </p:txBody>
      </p:sp>
      <p:sp>
        <p:nvSpPr>
          <p:cNvPr id="19" name="Заголовок 1" title="Название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</a:t>
            </a:r>
            <a:br>
              <a:rPr lang="ru-RU" noProof="0" dirty="0"/>
            </a:br>
            <a:r>
              <a:rPr lang="ru-RU" noProof="0" dirty="0"/>
              <a:t>Стиль образца заголовка 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15" name="Надпись 14">
            <a:extLst>
              <a:ext uri="{FF2B5EF4-FFF2-40B4-BE49-F238E27FC236}">
                <a16:creationId xmlns:a16="http://schemas.microsoft.com/office/drawing/2014/main" id="{5E24A5A7-66A2-7F43-9A7A-5E13F74F8C0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ru-RU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 с под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Диагональная полоса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Параллелограмм 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</p:grpSp>
      <p:sp>
        <p:nvSpPr>
          <p:cNvPr id="17" name="Текст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8" name="Объект 3" title="Пункты маркированного списка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 rtl="0">
              <a:buClr>
                <a:schemeClr val="accent2"/>
              </a:buClr>
            </a:pPr>
            <a:r>
              <a:rPr lang="ru-RU" noProof="0"/>
              <a:t>Образец текста</a:t>
            </a:r>
          </a:p>
          <a:p>
            <a:pPr lvl="1" rtl="0">
              <a:buClr>
                <a:schemeClr val="accent2"/>
              </a:buClr>
            </a:pPr>
            <a:r>
              <a:rPr lang="ru-RU" noProof="0"/>
              <a:t>Второй уровень</a:t>
            </a:r>
          </a:p>
          <a:p>
            <a:pPr lvl="2" rtl="0">
              <a:buClr>
                <a:schemeClr val="accent2"/>
              </a:buClr>
            </a:pPr>
            <a:r>
              <a:rPr lang="ru-RU" noProof="0"/>
              <a:t>Третий уровень</a:t>
            </a:r>
          </a:p>
          <a:p>
            <a:pPr lvl="3" rtl="0">
              <a:buClr>
                <a:schemeClr val="accent2"/>
              </a:buClr>
            </a:pPr>
            <a:r>
              <a:rPr lang="ru-RU" noProof="0"/>
              <a:t>Четвертый уровень</a:t>
            </a:r>
          </a:p>
          <a:p>
            <a:pPr lvl="4" rtl="0">
              <a:buClr>
                <a:schemeClr val="accent2"/>
              </a:buClr>
            </a:pPr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9" name="Текст 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0" name="Объект 5" title="Пункты маркированного списка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 rtl="0">
              <a:buClr>
                <a:schemeClr val="accent2"/>
              </a:buClr>
            </a:pPr>
            <a:r>
              <a:rPr lang="ru-RU" noProof="0"/>
              <a:t>Образец текста</a:t>
            </a:r>
          </a:p>
          <a:p>
            <a:pPr lvl="1" rtl="0">
              <a:buClr>
                <a:schemeClr val="accent2"/>
              </a:buClr>
            </a:pPr>
            <a:r>
              <a:rPr lang="ru-RU" noProof="0"/>
              <a:t>Второй уровень</a:t>
            </a:r>
          </a:p>
          <a:p>
            <a:pPr lvl="2" rtl="0">
              <a:buClr>
                <a:schemeClr val="accent2"/>
              </a:buClr>
            </a:pPr>
            <a:r>
              <a:rPr lang="ru-RU" noProof="0"/>
              <a:t>Третий уровень</a:t>
            </a:r>
          </a:p>
          <a:p>
            <a:pPr lvl="3" rtl="0">
              <a:buClr>
                <a:schemeClr val="accent2"/>
              </a:buClr>
            </a:pPr>
            <a:r>
              <a:rPr lang="ru-RU" noProof="0"/>
              <a:t>Четвертый уровень</a:t>
            </a:r>
          </a:p>
          <a:p>
            <a:pPr lvl="4" rtl="0">
              <a:buClr>
                <a:schemeClr val="accent2"/>
              </a:buClr>
            </a:pPr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24" name="Текст 4" title="Подзаголовок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НАЖМИТЕ ДЛЯ ИЗМЕНЕНИЯ СТИЛЯ ПОДЗАГОЛОВКА</a:t>
            </a:r>
          </a:p>
        </p:txBody>
      </p:sp>
      <p:sp>
        <p:nvSpPr>
          <p:cNvPr id="25" name="Надпись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ru-RU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Параллелограмм 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27" name="Заголовок 1" title="Название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стиль заголовка образца слайда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8FB39FF5-7AF5-4963-9346-2640496A3302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6" name="Надпись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ru-RU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Диагональная полоса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Параллелограмм 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</p:grpSp>
      <p:sp>
        <p:nvSpPr>
          <p:cNvPr id="33" name="Параллелограмм 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 dirty="0"/>
          </a:p>
        </p:txBody>
      </p:sp>
      <p:sp>
        <p:nvSpPr>
          <p:cNvPr id="34" name="Текст 4" title="Подзаголовок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НАЖМИТЕ ДЛЯ ИЗМЕНЕНИЯ СТИЛЯ ПОДЗАГОЛОВКА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17" name="Заголовок 1" title="Название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стиль заголовка образца слайда 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dirty="0"/>
              <a:t>Добавьте текст здесь</a:t>
            </a:r>
          </a:p>
        </p:txBody>
      </p:sp>
      <p:sp>
        <p:nvSpPr>
          <p:cNvPr id="20" name="Диаграмма 2" title="Диаграмма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 rtl="0"/>
            <a:r>
              <a:rPr lang="ru-RU" noProof="0"/>
              <a:t>Вставка диаграммы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9EF72CE-34D2-4581-98D2-89218BC1B4E4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6" name="Надпись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ru-RU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Диагональная полоса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Параллелограмм 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</p:grpSp>
      <p:sp>
        <p:nvSpPr>
          <p:cNvPr id="36" name="Параллелограмм 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 dirty="0"/>
          </a:p>
        </p:txBody>
      </p:sp>
      <p:sp>
        <p:nvSpPr>
          <p:cNvPr id="37" name="Текст 4" title="Подзаголовок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НАЖМИТЕ ДЛЯ ИЗМЕНЕНИЯ СТИЛЯ ПОДЗАГОЛОВКА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17" name="Заголовок 1" title="Название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стиль заголовка образца слайда </a:t>
            </a:r>
          </a:p>
        </p:txBody>
      </p:sp>
      <p:sp>
        <p:nvSpPr>
          <p:cNvPr id="15" name="Таблица 11" title="Таблица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 rtlCol="0"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ru-RU" noProof="0"/>
              <a:t>Вставка таблицы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рупная фотограф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CAFD81C-E6E5-4292-828B-BD147E6DEA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4" name="Прямоугольный треугольник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5" name="Рисунок 31" title="Изображение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изображение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1" title="Название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rtlCol="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dirty="0"/>
              <a:t>Добавьте подпись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40A6720D-B182-4290-BD91-1D1E4D93060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Название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Номер телефона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Электронная почта </a:t>
            </a:r>
          </a:p>
        </p:txBody>
      </p:sp>
      <p:sp>
        <p:nvSpPr>
          <p:cNvPr id="13" name="Текст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Веб-сайт компании</a:t>
            </a:r>
          </a:p>
        </p:txBody>
      </p:sp>
      <p:sp>
        <p:nvSpPr>
          <p:cNvPr id="14" name="Форма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ru-RU" noProof="0" dirty="0"/>
          </a:p>
        </p:txBody>
      </p:sp>
      <p:sp>
        <p:nvSpPr>
          <p:cNvPr id="15" name="Форма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ru-RU" noProof="0" dirty="0"/>
          </a:p>
        </p:txBody>
      </p:sp>
      <p:sp>
        <p:nvSpPr>
          <p:cNvPr id="19" name="Форма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ru-RU" noProof="0" dirty="0"/>
          </a:p>
        </p:txBody>
      </p:sp>
      <p:sp>
        <p:nvSpPr>
          <p:cNvPr id="20" name="Форма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ru-RU" noProof="0" dirty="0"/>
          </a:p>
        </p:txBody>
      </p:sp>
      <p:sp>
        <p:nvSpPr>
          <p:cNvPr id="21" name="Прямоугольный треугольник 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Рисунок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" name="Заголовок 1" title="Название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стиль образца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pPr rtl="0"/>
            <a:fld id="{8699F50C-BE38-4BD0-BA84-9B090E1F2B9B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pPr rtl="0"/>
            <a:r>
              <a:rPr lang="ru-RU" noProof="0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09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692" r:id="rId17"/>
    <p:sldLayoutId id="2147483697" r:id="rId18"/>
    <p:sldLayoutId id="2147483674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microsoft.com/office/2014/relationships/chartEx" Target="../charts/chartEx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2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68" r="27368"/>
          <a:stretch>
            <a:fillRect/>
          </a:stretch>
        </p:blipFill>
        <p:spPr/>
      </p:pic>
      <p:sp>
        <p:nvSpPr>
          <p:cNvPr id="18" name="Шестиугольник 17" descr="Сплошной темный шестиугольник в центре изображения">
            <a:extLst>
              <a:ext uri="{FF2B5EF4-FFF2-40B4-BE49-F238E27FC236}">
                <a16:creationId xmlns:a16="http://schemas.microsoft.com/office/drawing/2014/main" id="{0E6B042D-E9CB-40E0-AAE9-6AD11F53E044}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grpSp>
        <p:nvGrpSpPr>
          <p:cNvPr id="19" name="Группа 18" descr="Название и логотип компании, группа информации&#10;">
            <a:extLst>
              <a:ext uri="{FF2B5EF4-FFF2-40B4-BE49-F238E27FC236}">
                <a16:creationId xmlns:a16="http://schemas.microsoft.com/office/drawing/2014/main" id="{5B07AEC6-55AE-4E18-BEEA-A226E87C7897}"/>
              </a:ext>
            </a:extLst>
          </p:cNvPr>
          <p:cNvGrpSpPr/>
          <p:nvPr/>
        </p:nvGrpSpPr>
        <p:grpSpPr>
          <a:xfrm>
            <a:off x="2904580" y="2854132"/>
            <a:ext cx="2021707" cy="1265622"/>
            <a:chOff x="2904580" y="2900787"/>
            <a:chExt cx="2021707" cy="1265622"/>
          </a:xfrm>
        </p:grpSpPr>
        <p:sp>
          <p:nvSpPr>
            <p:cNvPr id="20" name="Надпись 19">
              <a:extLst>
                <a:ext uri="{FF2B5EF4-FFF2-40B4-BE49-F238E27FC236}">
                  <a16:creationId xmlns:a16="http://schemas.microsoft.com/office/drawing/2014/main" id="{94DF2E04-7632-4FED-B0BF-8FB243D982A3}"/>
                </a:ext>
              </a:extLst>
            </p:cNvPr>
            <p:cNvSpPr txBox="1"/>
            <p:nvPr/>
          </p:nvSpPr>
          <p:spPr>
            <a:xfrm>
              <a:off x="2904580" y="2900787"/>
              <a:ext cx="202170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rtl="0"/>
              <a:r>
                <a:rPr lang="en-US" sz="6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HDD</a:t>
              </a:r>
              <a:endParaRPr lang="ru-RU" sz="60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1" name="Надпись 20">
              <a:extLst>
                <a:ext uri="{FF2B5EF4-FFF2-40B4-BE49-F238E27FC236}">
                  <a16:creationId xmlns:a16="http://schemas.microsoft.com/office/drawing/2014/main" id="{FC9A1C71-347B-44A9-88B4-692D9731582D}"/>
                </a:ext>
              </a:extLst>
            </p:cNvPr>
            <p:cNvSpPr txBox="1"/>
            <p:nvPr/>
          </p:nvSpPr>
          <p:spPr>
            <a:xfrm>
              <a:off x="3007529" y="3766299"/>
              <a:ext cx="17573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rtl="0"/>
              <a:r>
                <a:rPr lang="en-US" sz="2000" dirty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Hard Disk Drive</a:t>
              </a:r>
              <a:endParaRPr lang="ru-RU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3709" y="1782797"/>
            <a:ext cx="6841524" cy="3158331"/>
          </a:xfrm>
        </p:spPr>
        <p:txBody>
          <a:bodyPr rtlCol="0">
            <a:noAutofit/>
          </a:bodyPr>
          <a:lstStyle/>
          <a:p>
            <a:pPr algn="ctr" rtl="0"/>
            <a:r>
              <a:rPr lang="uk-UA" sz="8000" dirty="0"/>
              <a:t>Жорсткий диск</a:t>
            </a:r>
            <a:endParaRPr lang="ru-RU" sz="8000" dirty="0"/>
          </a:p>
        </p:txBody>
      </p:sp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51" y="190384"/>
            <a:ext cx="8330184" cy="932564"/>
          </a:xfrm>
        </p:spPr>
        <p:txBody>
          <a:bodyPr rtlCol="0"/>
          <a:lstStyle/>
          <a:p>
            <a:r>
              <a:rPr lang="en-US" dirty="0"/>
              <a:t>HDD vs SSD</a:t>
            </a:r>
            <a:endParaRPr lang="ru-RU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992BF91-1CA4-4DA0-9289-475AF6F142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ru-RU" smtClean="0"/>
              <a:t>10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007" y="0"/>
            <a:ext cx="902154" cy="790575"/>
          </a:xfrm>
          <a:prstGeom prst="rect">
            <a:avLst/>
          </a:prstGeom>
        </p:spPr>
      </p:pic>
      <p:pic>
        <p:nvPicPr>
          <p:cNvPr id="3076" name="Picture 4" descr="HDD и SSD: будущее систем хранения - IKSMEDIA.R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743" y="1409583"/>
            <a:ext cx="8266529" cy="53118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51" y="190384"/>
            <a:ext cx="8330184" cy="932564"/>
          </a:xfrm>
        </p:spPr>
        <p:txBody>
          <a:bodyPr rtlCol="0"/>
          <a:lstStyle/>
          <a:p>
            <a:r>
              <a:rPr lang="en-US" dirty="0"/>
              <a:t>SSD</a:t>
            </a:r>
            <a:endParaRPr lang="ru-RU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992BF91-1CA4-4DA0-9289-475AF6F142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ru-RU" smtClean="0"/>
              <a:t>11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007" y="0"/>
            <a:ext cx="902154" cy="7905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5751" y="3122592"/>
            <a:ext cx="5486400" cy="267765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400" dirty="0" err="1">
                <a:solidFill>
                  <a:schemeClr val="bg1"/>
                </a:solidFill>
              </a:rPr>
              <a:t>Висока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швидкість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читання</a:t>
            </a:r>
            <a:r>
              <a:rPr lang="ru-RU" sz="2400" dirty="0">
                <a:solidFill>
                  <a:schemeClr val="bg1"/>
                </a:solidFill>
              </a:rPr>
              <a:t> будь-</a:t>
            </a:r>
            <a:r>
              <a:rPr lang="ru-RU" sz="2400" dirty="0" err="1">
                <a:solidFill>
                  <a:schemeClr val="bg1"/>
                </a:solidFill>
              </a:rPr>
              <a:t>якого</a:t>
            </a:r>
            <a:r>
              <a:rPr lang="ru-RU" sz="2400" dirty="0">
                <a:solidFill>
                  <a:schemeClr val="bg1"/>
                </a:solidFill>
              </a:rPr>
              <a:t> блоку </a:t>
            </a:r>
            <a:r>
              <a:rPr lang="ru-RU" sz="2400" dirty="0" err="1">
                <a:solidFill>
                  <a:schemeClr val="bg1"/>
                </a:solidFill>
              </a:rPr>
              <a:t>даних</a:t>
            </a:r>
            <a:r>
              <a:rPr lang="ru-RU" sz="2400" dirty="0">
                <a:solidFill>
                  <a:schemeClr val="bg1"/>
                </a:solidFill>
              </a:rPr>
              <a:t> (</a:t>
            </a:r>
            <a:r>
              <a:rPr lang="ru-RU" sz="2400" dirty="0" err="1">
                <a:solidFill>
                  <a:schemeClr val="bg1"/>
                </a:solidFill>
              </a:rPr>
              <a:t>понад</a:t>
            </a:r>
            <a:r>
              <a:rPr lang="ru-RU" sz="2400" dirty="0">
                <a:solidFill>
                  <a:schemeClr val="bg1"/>
                </a:solidFill>
              </a:rPr>
              <a:t> 200 </a:t>
            </a:r>
            <a:r>
              <a:rPr lang="ru-RU" sz="2400" dirty="0" err="1">
                <a:solidFill>
                  <a:schemeClr val="bg1"/>
                </a:solidFill>
              </a:rPr>
              <a:t>мб</a:t>
            </a:r>
            <a:r>
              <a:rPr lang="ru-RU" sz="2400" dirty="0">
                <a:solidFill>
                  <a:schemeClr val="bg1"/>
                </a:solidFill>
              </a:rPr>
              <a:t>/с)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400" dirty="0" err="1">
                <a:solidFill>
                  <a:schemeClr val="bg1"/>
                </a:solidFill>
              </a:rPr>
              <a:t>Низьке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енергоспоживання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даних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із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накопичувача</a:t>
            </a:r>
            <a:r>
              <a:rPr lang="ru-RU" sz="2400" dirty="0">
                <a:solidFill>
                  <a:schemeClr val="bg1"/>
                </a:solidFill>
              </a:rPr>
              <a:t> (</a:t>
            </a:r>
            <a:r>
              <a:rPr lang="ru-RU" sz="2400" dirty="0" err="1">
                <a:solidFill>
                  <a:schemeClr val="bg1"/>
                </a:solidFill>
              </a:rPr>
              <a:t>майже</a:t>
            </a:r>
            <a:r>
              <a:rPr lang="ru-RU" sz="2400" dirty="0">
                <a:solidFill>
                  <a:schemeClr val="bg1"/>
                </a:solidFill>
              </a:rPr>
              <a:t> на 1Ват </a:t>
            </a:r>
            <a:r>
              <a:rPr lang="ru-RU" sz="2400" dirty="0" err="1">
                <a:solidFill>
                  <a:schemeClr val="bg1"/>
                </a:solidFill>
              </a:rPr>
              <a:t>менше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ніж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HDD)</a:t>
            </a:r>
            <a:endParaRPr lang="uk-UA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400" dirty="0" err="1">
                <a:solidFill>
                  <a:schemeClr val="bg1"/>
                </a:solidFill>
              </a:rPr>
              <a:t>Безшумність</a:t>
            </a:r>
            <a:endParaRPr lang="ru-RU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400" dirty="0" err="1">
                <a:solidFill>
                  <a:schemeClr val="bg1"/>
                </a:solidFill>
              </a:rPr>
              <a:t>Висока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механічна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надійність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04547" y="3122592"/>
            <a:ext cx="5582651" cy="304698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400" dirty="0" err="1">
                <a:solidFill>
                  <a:schemeClr val="bg1"/>
                </a:solidFill>
              </a:rPr>
              <a:t>Високе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енергоспоживання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під</a:t>
            </a:r>
            <a:r>
              <a:rPr lang="ru-RU" sz="2400" dirty="0">
                <a:solidFill>
                  <a:schemeClr val="bg1"/>
                </a:solidFill>
              </a:rPr>
              <a:t> час </a:t>
            </a:r>
            <a:r>
              <a:rPr lang="ru-RU" sz="2400" dirty="0" err="1">
                <a:solidFill>
                  <a:schemeClr val="bg1"/>
                </a:solidFill>
              </a:rPr>
              <a:t>запису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блоків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даних</a:t>
            </a:r>
            <a:r>
              <a:rPr lang="ru-RU" sz="2400" dirty="0">
                <a:solidFill>
                  <a:schemeClr val="bg1"/>
                </a:solidFill>
              </a:rPr>
              <a:t>    (</a:t>
            </a:r>
            <a:r>
              <a:rPr lang="ru-RU" sz="2400" dirty="0" err="1">
                <a:solidFill>
                  <a:schemeClr val="bg1"/>
                </a:solidFill>
              </a:rPr>
              <a:t>енергоспоживання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більше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зі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зростанням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обсягу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накопичувача</a:t>
            </a:r>
            <a:r>
              <a:rPr lang="ru-RU" sz="2400" dirty="0">
                <a:solidFill>
                  <a:schemeClr val="bg1"/>
                </a:solidFill>
              </a:rPr>
              <a:t> та </a:t>
            </a:r>
            <a:r>
              <a:rPr lang="ru-RU" sz="2400" dirty="0" err="1">
                <a:solidFill>
                  <a:schemeClr val="bg1"/>
                </a:solidFill>
              </a:rPr>
              <a:t>інтенсивністю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зміни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даних</a:t>
            </a:r>
            <a:r>
              <a:rPr lang="ru-RU" sz="2400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400" dirty="0" err="1">
                <a:solidFill>
                  <a:schemeClr val="bg1"/>
                </a:solidFill>
              </a:rPr>
              <a:t>Низька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ємність</a:t>
            </a:r>
            <a:r>
              <a:rPr lang="ru-RU" sz="2400" dirty="0">
                <a:solidFill>
                  <a:schemeClr val="bg1"/>
                </a:solidFill>
              </a:rPr>
              <a:t> та </a:t>
            </a:r>
            <a:r>
              <a:rPr lang="ru-RU" sz="2400" dirty="0" err="1">
                <a:solidFill>
                  <a:schemeClr val="bg1"/>
                </a:solidFill>
              </a:rPr>
              <a:t>висока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вартість</a:t>
            </a:r>
            <a:r>
              <a:rPr lang="ru-RU" sz="2400" dirty="0">
                <a:solidFill>
                  <a:schemeClr val="bg1"/>
                </a:solidFill>
              </a:rPr>
              <a:t> за 1Гб у </a:t>
            </a:r>
            <a:r>
              <a:rPr lang="ru-RU" sz="2400" dirty="0" err="1">
                <a:solidFill>
                  <a:schemeClr val="bg1"/>
                </a:solidFill>
              </a:rPr>
              <a:t>порівнянні</a:t>
            </a:r>
            <a:r>
              <a:rPr lang="ru-RU" sz="2400" dirty="0">
                <a:solidFill>
                  <a:schemeClr val="bg1"/>
                </a:solidFill>
              </a:rPr>
              <a:t> з </a:t>
            </a:r>
            <a:r>
              <a:rPr lang="en-US" sz="2400" dirty="0">
                <a:solidFill>
                  <a:schemeClr val="bg1"/>
                </a:solidFill>
              </a:rPr>
              <a:t>HDD</a:t>
            </a:r>
            <a:endParaRPr lang="uk-UA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400" dirty="0" err="1">
                <a:solidFill>
                  <a:schemeClr val="bg1"/>
                </a:solidFill>
              </a:rPr>
              <a:t>Обмежена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кількість</a:t>
            </a:r>
            <a:r>
              <a:rPr lang="ru-RU" sz="2400" dirty="0">
                <a:solidFill>
                  <a:schemeClr val="bg1"/>
                </a:solidFill>
              </a:rPr>
              <a:t> циклу </a:t>
            </a:r>
            <a:r>
              <a:rPr lang="ru-RU" sz="2400" dirty="0" err="1">
                <a:solidFill>
                  <a:schemeClr val="bg1"/>
                </a:solidFill>
              </a:rPr>
              <a:t>перезапису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6146" name="Picture 2" descr="Плюсы и минусы банкротства физических лиц 20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843" y="1122948"/>
            <a:ext cx="34575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860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385011" y="336884"/>
            <a:ext cx="11438021" cy="61601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8678" y="80693"/>
            <a:ext cx="10835122" cy="1147968"/>
          </a:xfrm>
        </p:spPr>
        <p:txBody>
          <a:bodyPr/>
          <a:lstStyle/>
          <a:p>
            <a:r>
              <a:rPr lang="ru-RU" dirty="0" err="1"/>
              <a:t>Інтерфейси</a:t>
            </a:r>
            <a:r>
              <a:rPr lang="ru-RU" dirty="0"/>
              <a:t> </a:t>
            </a:r>
            <a:r>
              <a:rPr lang="ru-RU" dirty="0" err="1"/>
              <a:t>підключення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955" y="1484852"/>
            <a:ext cx="7104131" cy="48234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1980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385011" y="336884"/>
            <a:ext cx="11438021" cy="61601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Picture 2" descr="Похожее изображение">
            <a:extLst>
              <a:ext uri="{FF2B5EF4-FFF2-40B4-BE49-F238E27FC236}">
                <a16:creationId xmlns:a16="http://schemas.microsoft.com/office/drawing/2014/main" id="{7FEA7568-B263-4544-BC17-C2B7F4D05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659" y="1593909"/>
            <a:ext cx="8716682" cy="44629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E437F0-803A-4349-9D99-34ECC2561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80693"/>
            <a:ext cx="10835122" cy="1147968"/>
          </a:xfrm>
        </p:spPr>
        <p:txBody>
          <a:bodyPr/>
          <a:lstStyle/>
          <a:p>
            <a:r>
              <a:rPr lang="ru-RU" dirty="0" err="1"/>
              <a:t>Інтерфейси</a:t>
            </a:r>
            <a:r>
              <a:rPr lang="ru-RU" dirty="0"/>
              <a:t> </a:t>
            </a:r>
            <a:r>
              <a:rPr lang="ru-RU" dirty="0" err="1"/>
              <a:t>підключення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4645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385011" y="336884"/>
            <a:ext cx="11438021" cy="61601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E437F0-803A-4349-9D99-34ECC2561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80693"/>
            <a:ext cx="10835122" cy="1147968"/>
          </a:xfrm>
        </p:spPr>
        <p:txBody>
          <a:bodyPr/>
          <a:lstStyle/>
          <a:p>
            <a:r>
              <a:rPr lang="ru-RU" dirty="0" err="1"/>
              <a:t>Інтерфейси</a:t>
            </a:r>
            <a:r>
              <a:rPr lang="ru-RU" dirty="0"/>
              <a:t> </a:t>
            </a:r>
            <a:r>
              <a:rPr lang="ru-RU" dirty="0" err="1"/>
              <a:t>підключення</a:t>
            </a:r>
            <a:endParaRPr lang="ru-RU" dirty="0"/>
          </a:p>
        </p:txBody>
      </p:sp>
      <p:pic>
        <p:nvPicPr>
          <p:cNvPr id="6" name="Picture 2" descr="Картинки по запросу SCSI (Small Computer System Interface)">
            <a:extLst>
              <a:ext uri="{FF2B5EF4-FFF2-40B4-BE49-F238E27FC236}">
                <a16:creationId xmlns:a16="http://schemas.microsoft.com/office/drawing/2014/main" id="{13B521BB-0DDA-4342-9730-FDD255C45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21" y="1510848"/>
            <a:ext cx="3271204" cy="25536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Похожее изображение">
            <a:extLst>
              <a:ext uri="{FF2B5EF4-FFF2-40B4-BE49-F238E27FC236}">
                <a16:creationId xmlns:a16="http://schemas.microsoft.com/office/drawing/2014/main" id="{3DE565DA-D78E-4804-A7FB-0BFD27A9E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921" y="1392559"/>
            <a:ext cx="2775428" cy="27754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5BC7A0F-9B21-48A7-BEF5-7C7F7A468260}"/>
              </a:ext>
            </a:extLst>
          </p:cNvPr>
          <p:cNvSpPr/>
          <p:nvPr/>
        </p:nvSpPr>
        <p:spPr>
          <a:xfrm>
            <a:off x="1566302" y="4331885"/>
            <a:ext cx="52212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cs typeface="Times New Roman" panose="02020603050405020304" pitchFamily="18" charset="0"/>
              </a:rPr>
              <a:t>SCSI (Small Computer System Interface)</a:t>
            </a:r>
            <a:endParaRPr lang="ru-RU" sz="2400" b="1" dirty="0">
              <a:solidFill>
                <a:schemeClr val="tx1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12" name="Picture 6" descr="Картинки по запросу Интерфейс SAS">
            <a:extLst>
              <a:ext uri="{FF2B5EF4-FFF2-40B4-BE49-F238E27FC236}">
                <a16:creationId xmlns:a16="http://schemas.microsoft.com/office/drawing/2014/main" id="{8C56E4B6-2E91-41F9-BC68-697B44262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579" y="4009774"/>
            <a:ext cx="3619500" cy="11906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Похожее изображение">
            <a:extLst>
              <a:ext uri="{FF2B5EF4-FFF2-40B4-BE49-F238E27FC236}">
                <a16:creationId xmlns:a16="http://schemas.microsoft.com/office/drawing/2014/main" id="{0156E513-EE9B-4010-B686-F8CDE0E50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550" y="1061767"/>
            <a:ext cx="3143250" cy="27622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1AB99FE-0FB5-412C-840D-AD36030E6859}"/>
              </a:ext>
            </a:extLst>
          </p:cNvPr>
          <p:cNvSpPr/>
          <p:nvPr/>
        </p:nvSpPr>
        <p:spPr>
          <a:xfrm>
            <a:off x="8210550" y="5386155"/>
            <a:ext cx="34589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cs typeface="Times New Roman" panose="02020603050405020304" pitchFamily="18" charset="0"/>
              </a:rPr>
              <a:t>Serial Attached SCSI (SAS)</a:t>
            </a:r>
            <a:endParaRPr lang="ru-RU" sz="2400" b="1" dirty="0">
              <a:solidFill>
                <a:schemeClr val="tx1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0845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385011" y="336884"/>
            <a:ext cx="11438021" cy="61601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8678" y="80693"/>
            <a:ext cx="10835122" cy="1147968"/>
          </a:xfrm>
        </p:spPr>
        <p:txBody>
          <a:bodyPr/>
          <a:lstStyle/>
          <a:p>
            <a:r>
              <a:rPr lang="ru-RU" dirty="0" err="1"/>
              <a:t>Інтерфейси</a:t>
            </a:r>
            <a:r>
              <a:rPr lang="ru-RU" dirty="0"/>
              <a:t> </a:t>
            </a:r>
            <a:r>
              <a:rPr lang="ru-RU" dirty="0" err="1"/>
              <a:t>підключення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549" y="1484852"/>
            <a:ext cx="10383251" cy="47234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704" y="5524500"/>
            <a:ext cx="74295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67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719" y="0"/>
            <a:ext cx="8333222" cy="1147969"/>
          </a:xfrm>
        </p:spPr>
        <p:txBody>
          <a:bodyPr rtlCol="0"/>
          <a:lstStyle/>
          <a:p>
            <a:pPr rtl="0"/>
            <a:r>
              <a:rPr lang="ru-RU" dirty="0"/>
              <a:t>Як обрати </a:t>
            </a:r>
            <a:r>
              <a:rPr lang="en-US" dirty="0"/>
              <a:t>HDD</a:t>
            </a:r>
            <a:r>
              <a:rPr lang="ru-RU" dirty="0"/>
              <a:t>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ru-RU" smtClean="0"/>
              <a:pPr rtl="0"/>
              <a:t>16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007" y="0"/>
            <a:ext cx="902154" cy="7905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30" y="1290321"/>
            <a:ext cx="10156504" cy="52485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3707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719" y="0"/>
            <a:ext cx="8333222" cy="1147969"/>
          </a:xfrm>
        </p:spPr>
        <p:txBody>
          <a:bodyPr rtlCol="0"/>
          <a:lstStyle/>
          <a:p>
            <a:pPr rtl="0"/>
            <a:r>
              <a:rPr lang="ru-RU" dirty="0"/>
              <a:t>Як обрати </a:t>
            </a:r>
            <a:r>
              <a:rPr lang="en-US" dirty="0"/>
              <a:t>SSD</a:t>
            </a:r>
            <a:r>
              <a:rPr lang="ru-RU" dirty="0"/>
              <a:t>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ru-RU" smtClean="0"/>
              <a:pPr rtl="0"/>
              <a:t>17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007" y="0"/>
            <a:ext cx="902154" cy="79057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832" y="1263574"/>
            <a:ext cx="10764252" cy="5275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5927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2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68" r="27368"/>
          <a:stretch>
            <a:fillRect/>
          </a:stretch>
        </p:blipFill>
        <p:spPr/>
      </p:pic>
      <p:sp>
        <p:nvSpPr>
          <p:cNvPr id="18" name="Шестиугольник 17" descr="Сплошной темный шестиугольник в центре изображения">
            <a:extLst>
              <a:ext uri="{FF2B5EF4-FFF2-40B4-BE49-F238E27FC236}">
                <a16:creationId xmlns:a16="http://schemas.microsoft.com/office/drawing/2014/main" id="{0E6B042D-E9CB-40E0-AAE9-6AD11F53E044}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grpSp>
        <p:nvGrpSpPr>
          <p:cNvPr id="19" name="Группа 18" descr="Название и логотип компании, группа информации&#10;">
            <a:extLst>
              <a:ext uri="{FF2B5EF4-FFF2-40B4-BE49-F238E27FC236}">
                <a16:creationId xmlns:a16="http://schemas.microsoft.com/office/drawing/2014/main" id="{5B07AEC6-55AE-4E18-BEEA-A226E87C7897}"/>
              </a:ext>
            </a:extLst>
          </p:cNvPr>
          <p:cNvGrpSpPr/>
          <p:nvPr/>
        </p:nvGrpSpPr>
        <p:grpSpPr>
          <a:xfrm>
            <a:off x="2904580" y="2854132"/>
            <a:ext cx="2021707" cy="1265622"/>
            <a:chOff x="2904580" y="2900787"/>
            <a:chExt cx="2021707" cy="1265622"/>
          </a:xfrm>
        </p:grpSpPr>
        <p:sp>
          <p:nvSpPr>
            <p:cNvPr id="20" name="Надпись 19">
              <a:extLst>
                <a:ext uri="{FF2B5EF4-FFF2-40B4-BE49-F238E27FC236}">
                  <a16:creationId xmlns:a16="http://schemas.microsoft.com/office/drawing/2014/main" id="{94DF2E04-7632-4FED-B0BF-8FB243D982A3}"/>
                </a:ext>
              </a:extLst>
            </p:cNvPr>
            <p:cNvSpPr txBox="1"/>
            <p:nvPr/>
          </p:nvSpPr>
          <p:spPr>
            <a:xfrm>
              <a:off x="2904580" y="2900787"/>
              <a:ext cx="202170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rtl="0"/>
              <a:r>
                <a:rPr lang="en-US" sz="6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HDD</a:t>
              </a:r>
              <a:endParaRPr lang="ru-RU" sz="60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1" name="Надпись 20">
              <a:extLst>
                <a:ext uri="{FF2B5EF4-FFF2-40B4-BE49-F238E27FC236}">
                  <a16:creationId xmlns:a16="http://schemas.microsoft.com/office/drawing/2014/main" id="{FC9A1C71-347B-44A9-88B4-692D9731582D}"/>
                </a:ext>
              </a:extLst>
            </p:cNvPr>
            <p:cNvSpPr txBox="1"/>
            <p:nvPr/>
          </p:nvSpPr>
          <p:spPr>
            <a:xfrm>
              <a:off x="3007529" y="3766299"/>
              <a:ext cx="17573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rtl="0"/>
              <a:r>
                <a:rPr lang="en-US" sz="2000" dirty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Hard Disk Drive</a:t>
              </a:r>
              <a:endParaRPr lang="ru-RU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09764" y="2612723"/>
            <a:ext cx="6841524" cy="1632552"/>
          </a:xfrm>
        </p:spPr>
        <p:txBody>
          <a:bodyPr rtlCol="0">
            <a:noAutofit/>
          </a:bodyPr>
          <a:lstStyle/>
          <a:p>
            <a:pPr algn="ctr" rtl="0"/>
            <a:r>
              <a:rPr lang="ru-RU" sz="8000" dirty="0"/>
              <a:t>ПІДВЕДЕМО</a:t>
            </a:r>
            <a:br>
              <a:rPr lang="ru-RU" sz="8000" dirty="0"/>
            </a:br>
            <a:r>
              <a:rPr lang="ru-RU" sz="8000" dirty="0"/>
              <a:t>ПІДСУМКИ!</a:t>
            </a:r>
          </a:p>
        </p:txBody>
      </p:sp>
    </p:spTree>
    <p:extLst>
      <p:ext uri="{BB962C8B-B14F-4D97-AF65-F5344CB8AC3E}">
        <p14:creationId xmlns:p14="http://schemas.microsoft.com/office/powerpoint/2010/main" val="2401840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Заголовок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5714" y="1436687"/>
            <a:ext cx="7342622" cy="1215566"/>
          </a:xfrm>
        </p:spPr>
        <p:txBody>
          <a:bodyPr rtlCol="0">
            <a:noAutofit/>
          </a:bodyPr>
          <a:lstStyle/>
          <a:p>
            <a:pPr algn="ctr" rtl="0"/>
            <a:r>
              <a:rPr lang="ru-RU" sz="6600" dirty="0">
                <a:solidFill>
                  <a:schemeClr val="bg1"/>
                </a:solidFill>
              </a:rPr>
              <a:t>Давайте</a:t>
            </a:r>
            <a:br>
              <a:rPr lang="ru-RU" sz="6600" dirty="0">
                <a:solidFill>
                  <a:schemeClr val="bg1"/>
                </a:solidFill>
              </a:rPr>
            </a:br>
            <a:r>
              <a:rPr lang="ru-RU" sz="6600" dirty="0" err="1">
                <a:solidFill>
                  <a:schemeClr val="bg1"/>
                </a:solidFill>
              </a:rPr>
              <a:t>згадаємо</a:t>
            </a:r>
            <a:r>
              <a:rPr lang="ru-RU" sz="66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ru-RU" smtClean="0"/>
              <a:pPr rtl="0"/>
              <a:t>2</a:t>
            </a:fld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2275" y="303212"/>
            <a:ext cx="1466850" cy="790575"/>
          </a:xfrm>
          <a:prstGeom prst="rect">
            <a:avLst/>
          </a:prstGeom>
        </p:spPr>
      </p:pic>
      <p:pic>
        <p:nvPicPr>
          <p:cNvPr id="8" name="Рисунок 7"/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1" r="18771"/>
          <a:stretch>
            <a:fillRect/>
          </a:stretch>
        </p:blipFill>
        <p:spPr/>
      </p:pic>
      <p:sp>
        <p:nvSpPr>
          <p:cNvPr id="12" name="TextBox 11"/>
          <p:cNvSpPr txBox="1"/>
          <p:nvPr/>
        </p:nvSpPr>
        <p:spPr>
          <a:xfrm>
            <a:off x="185352" y="1339088"/>
            <a:ext cx="5887342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2400" dirty="0" err="1">
                <a:solidFill>
                  <a:schemeClr val="tx1">
                    <a:lumMod val="50000"/>
                  </a:schemeClr>
                </a:solidFill>
              </a:rPr>
              <a:t>Що</a:t>
            </a:r>
            <a:r>
              <a:rPr lang="ru-RU" sz="2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50000"/>
                  </a:schemeClr>
                </a:solidFill>
              </a:rPr>
              <a:t>таке</a:t>
            </a:r>
            <a:r>
              <a:rPr lang="ru-RU" sz="2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CMOS</a:t>
            </a:r>
            <a:r>
              <a:rPr lang="ru-RU" sz="2400" dirty="0">
                <a:solidFill>
                  <a:schemeClr val="tx1">
                    <a:lumMod val="50000"/>
                  </a:schemeClr>
                </a:solidFill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2400" dirty="0" err="1">
                <a:solidFill>
                  <a:schemeClr val="tx1">
                    <a:lumMod val="50000"/>
                  </a:schemeClr>
                </a:solidFill>
              </a:rPr>
              <a:t>Що</a:t>
            </a:r>
            <a:r>
              <a:rPr lang="ru-RU" sz="2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50000"/>
                  </a:schemeClr>
                </a:solidFill>
              </a:rPr>
              <a:t>таке</a:t>
            </a:r>
            <a:r>
              <a:rPr lang="ru-RU" sz="2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FSB</a:t>
            </a:r>
            <a:r>
              <a:rPr lang="ru-RU" sz="2400" dirty="0">
                <a:solidFill>
                  <a:schemeClr val="tx1">
                    <a:lumMod val="50000"/>
                  </a:schemeClr>
                </a:solidFill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2400" dirty="0" err="1">
                <a:solidFill>
                  <a:schemeClr val="tx1">
                    <a:lumMod val="50000"/>
                  </a:schemeClr>
                </a:solidFill>
              </a:rPr>
              <a:t>Що</a:t>
            </a:r>
            <a:r>
              <a:rPr lang="ru-RU" sz="2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50000"/>
                  </a:schemeClr>
                </a:solidFill>
              </a:rPr>
              <a:t>означає</a:t>
            </a:r>
            <a:r>
              <a:rPr lang="ru-RU" sz="2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50000"/>
                  </a:schemeClr>
                </a:solidFill>
              </a:rPr>
              <a:t>абрівіатура</a:t>
            </a:r>
            <a:r>
              <a:rPr lang="ru-RU" sz="2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ECC </a:t>
            </a:r>
            <a:r>
              <a:rPr lang="ru-RU" sz="2400" dirty="0">
                <a:solidFill>
                  <a:schemeClr val="tx1">
                    <a:lumMod val="50000"/>
                  </a:schemeClr>
                </a:solidFill>
              </a:rPr>
              <a:t>в ОЗП?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2400" dirty="0" err="1">
                <a:solidFill>
                  <a:schemeClr val="tx1">
                    <a:lumMod val="50000"/>
                  </a:schemeClr>
                </a:solidFill>
              </a:rPr>
              <a:t>Що</a:t>
            </a:r>
            <a:r>
              <a:rPr lang="ru-RU" sz="2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50000"/>
                  </a:schemeClr>
                </a:solidFill>
              </a:rPr>
              <a:t>таке</a:t>
            </a:r>
            <a:r>
              <a:rPr lang="ru-RU" sz="2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50000"/>
                  </a:schemeClr>
                </a:solidFill>
              </a:rPr>
              <a:t>техпроцес</a:t>
            </a:r>
            <a:r>
              <a:rPr lang="ru-RU" sz="2400" dirty="0">
                <a:solidFill>
                  <a:schemeClr val="tx1">
                    <a:lumMod val="50000"/>
                  </a:schemeClr>
                </a:solidFill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2400" dirty="0" err="1">
                <a:solidFill>
                  <a:schemeClr val="tx1">
                    <a:lumMod val="50000"/>
                  </a:schemeClr>
                </a:solidFill>
              </a:rPr>
              <a:t>Що</a:t>
            </a:r>
            <a:r>
              <a:rPr lang="ru-RU" sz="2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50000"/>
                  </a:schemeClr>
                </a:solidFill>
              </a:rPr>
              <a:t>означає</a:t>
            </a:r>
            <a:r>
              <a:rPr lang="ru-RU" sz="2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50000"/>
                  </a:schemeClr>
                </a:solidFill>
              </a:rPr>
              <a:t>літера</a:t>
            </a:r>
            <a:r>
              <a:rPr lang="ru-RU" sz="2400" dirty="0">
                <a:solidFill>
                  <a:schemeClr val="tx1">
                    <a:lumMod val="50000"/>
                  </a:schemeClr>
                </a:solidFill>
              </a:rPr>
              <a:t> «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F</a:t>
            </a:r>
            <a:r>
              <a:rPr lang="ru-RU" sz="2400" dirty="0">
                <a:solidFill>
                  <a:schemeClr val="tx1">
                    <a:lumMod val="50000"/>
                  </a:schemeClr>
                </a:solidFill>
              </a:rPr>
              <a:t>» в </a:t>
            </a:r>
            <a:r>
              <a:rPr lang="ru-RU" sz="2400" dirty="0" err="1">
                <a:solidFill>
                  <a:schemeClr val="tx1">
                    <a:lumMod val="50000"/>
                  </a:schemeClr>
                </a:solidFill>
              </a:rPr>
              <a:t>найменуванні</a:t>
            </a:r>
            <a:r>
              <a:rPr lang="ru-RU" sz="2400" dirty="0">
                <a:solidFill>
                  <a:schemeClr val="tx1">
                    <a:lumMod val="50000"/>
                  </a:schemeClr>
                </a:solidFill>
              </a:rPr>
              <a:t>  ЦП - 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Intel Core i5-9400</a:t>
            </a:r>
            <a:r>
              <a:rPr lang="en-US" sz="2400" b="1" u="sng" dirty="0">
                <a:solidFill>
                  <a:schemeClr val="tx1">
                    <a:lumMod val="50000"/>
                  </a:schemeClr>
                </a:solidFill>
              </a:rPr>
              <a:t>F</a:t>
            </a:r>
            <a:r>
              <a:rPr lang="ru-RU" sz="2400" b="1" dirty="0">
                <a:solidFill>
                  <a:schemeClr val="tx1">
                    <a:lumMod val="50000"/>
                  </a:schemeClr>
                </a:solidFill>
              </a:rPr>
              <a:t>?</a:t>
            </a:r>
            <a:endParaRPr lang="en-US" sz="2400" b="1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2400" dirty="0" err="1">
                <a:solidFill>
                  <a:schemeClr val="tx1">
                    <a:lumMod val="50000"/>
                  </a:schemeClr>
                </a:solidFill>
              </a:rPr>
              <a:t>Що</a:t>
            </a:r>
            <a:r>
              <a:rPr lang="ru-RU" sz="2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50000"/>
                  </a:schemeClr>
                </a:solidFill>
              </a:rPr>
              <a:t>таке</a:t>
            </a:r>
            <a:r>
              <a:rPr lang="ru-RU" sz="2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BIOS?</a:t>
            </a:r>
            <a:endParaRPr lang="ru-RU" sz="2400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2400" dirty="0" err="1">
                <a:solidFill>
                  <a:schemeClr val="tx1">
                    <a:lumMod val="50000"/>
                  </a:schemeClr>
                </a:solidFill>
              </a:rPr>
              <a:t>Що</a:t>
            </a:r>
            <a:r>
              <a:rPr lang="ru-RU" sz="2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50000"/>
                  </a:schemeClr>
                </a:solidFill>
              </a:rPr>
              <a:t>таке</a:t>
            </a:r>
            <a:r>
              <a:rPr lang="ru-RU" sz="2400" dirty="0">
                <a:solidFill>
                  <a:schemeClr val="tx1">
                    <a:lumMod val="50000"/>
                  </a:schemeClr>
                </a:solidFill>
              </a:rPr>
              <a:t> форм-фактор та у </a:t>
            </a:r>
            <a:r>
              <a:rPr lang="ru-RU" sz="2400" dirty="0" err="1">
                <a:solidFill>
                  <a:schemeClr val="tx1">
                    <a:lumMod val="50000"/>
                  </a:schemeClr>
                </a:solidFill>
              </a:rPr>
              <a:t>яких</a:t>
            </a:r>
            <a:r>
              <a:rPr lang="ru-RU" sz="2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50000"/>
                  </a:schemeClr>
                </a:solidFill>
              </a:rPr>
              <a:t>комплектуючих</a:t>
            </a:r>
            <a:r>
              <a:rPr lang="ru-RU" sz="2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50000"/>
                  </a:schemeClr>
                </a:solidFill>
              </a:rPr>
              <a:t>це</a:t>
            </a:r>
            <a:r>
              <a:rPr lang="ru-RU" sz="2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50000"/>
                  </a:schemeClr>
                </a:solidFill>
              </a:rPr>
              <a:t>однакова</a:t>
            </a:r>
            <a:r>
              <a:rPr lang="ru-RU" sz="2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50000"/>
                  </a:schemeClr>
                </a:solidFill>
              </a:rPr>
              <a:t>хар</a:t>
            </a:r>
            <a:r>
              <a:rPr lang="ru-RU" sz="2400" dirty="0">
                <a:solidFill>
                  <a:schemeClr val="tx1">
                    <a:lumMod val="50000"/>
                  </a:schemeClr>
                </a:solidFill>
              </a:rPr>
              <a:t>-ка?</a:t>
            </a:r>
          </a:p>
        </p:txBody>
      </p:sp>
    </p:spTree>
    <p:extLst>
      <p:ext uri="{BB962C8B-B14F-4D97-AF65-F5344CB8AC3E}">
        <p14:creationId xmlns:p14="http://schemas.microsoft.com/office/powerpoint/2010/main" val="3205466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Номер слайда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8699F50C-BE38-4BD0-BA84-9B090E1F2B9B}" type="slidenum">
              <a:rPr lang="ru-RU" smtClean="0"/>
              <a:pPr rtl="0"/>
              <a:t>3</a:t>
            </a:fld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007" y="0"/>
            <a:ext cx="902154" cy="790575"/>
          </a:xfrm>
          <a:prstGeom prst="rect">
            <a:avLst/>
          </a:prstGeom>
        </p:spPr>
      </p:pic>
      <p:pic>
        <p:nvPicPr>
          <p:cNvPr id="1026" name="Picture 2" descr="HDD и SSD накопители в широком ассортименте компании Аракул ..."/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626" y="2255458"/>
            <a:ext cx="6203178" cy="442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2151277"/>
            <a:ext cx="2162432" cy="839057"/>
          </a:xfrm>
          <a:prstGeom prst="rect">
            <a:avLst/>
          </a:prstGeom>
        </p:spPr>
      </p:pic>
      <p:sp>
        <p:nvSpPr>
          <p:cNvPr id="8" name="Заголовок 13">
            <a:extLst>
              <a:ext uri="{FF2B5EF4-FFF2-40B4-BE49-F238E27FC236}">
                <a16:creationId xmlns:a16="http://schemas.microsoft.com/office/drawing/2014/main" id="{B8F3F72F-0034-4497-ABEF-53A781BD868B}"/>
              </a:ext>
            </a:extLst>
          </p:cNvPr>
          <p:cNvSpPr txBox="1">
            <a:spLocks/>
          </p:cNvSpPr>
          <p:nvPr/>
        </p:nvSpPr>
        <p:spPr>
          <a:xfrm>
            <a:off x="91246" y="173472"/>
            <a:ext cx="8628760" cy="2190750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4000" i="1" u="sng" dirty="0" err="1"/>
              <a:t>Жорсткий</a:t>
            </a:r>
            <a:r>
              <a:rPr lang="ru-RU" sz="4000" i="1" u="sng" dirty="0"/>
              <a:t> диск – </a:t>
            </a:r>
            <a:r>
              <a:rPr lang="ru-RU" sz="4000" dirty="0" err="1"/>
              <a:t>це</a:t>
            </a:r>
            <a:r>
              <a:rPr lang="ru-RU" sz="4000" dirty="0"/>
              <a:t> </a:t>
            </a:r>
            <a:r>
              <a:rPr lang="ru-RU" sz="4000" dirty="0" err="1"/>
              <a:t>пристрій</a:t>
            </a:r>
            <a:r>
              <a:rPr lang="ru-RU" sz="4000" dirty="0"/>
              <a:t> для </a:t>
            </a:r>
            <a:r>
              <a:rPr lang="ru-RU" sz="4000" dirty="0" err="1"/>
              <a:t>зберігання</a:t>
            </a:r>
            <a:r>
              <a:rPr lang="ru-RU" sz="4000" dirty="0"/>
              <a:t> </a:t>
            </a:r>
            <a:r>
              <a:rPr lang="ru-RU" sz="4000" dirty="0" err="1"/>
              <a:t>інформації</a:t>
            </a:r>
            <a:r>
              <a:rPr lang="ru-RU" sz="4000" dirty="0"/>
              <a:t>. </a:t>
            </a:r>
            <a:r>
              <a:rPr lang="ru-RU" sz="4000" dirty="0" err="1"/>
              <a:t>Він</a:t>
            </a:r>
            <a:r>
              <a:rPr lang="ru-RU" sz="4000" dirty="0"/>
              <a:t> є </a:t>
            </a:r>
            <a:r>
              <a:rPr lang="ru-RU" sz="4000" dirty="0" err="1"/>
              <a:t>основним</a:t>
            </a:r>
            <a:r>
              <a:rPr lang="ru-RU" sz="4000" dirty="0"/>
              <a:t> </a:t>
            </a:r>
            <a:r>
              <a:rPr lang="ru-RU" sz="4000" dirty="0" err="1"/>
              <a:t>накопичувачем</a:t>
            </a:r>
            <a:r>
              <a:rPr lang="ru-RU" sz="4000" dirty="0"/>
              <a:t> </a:t>
            </a:r>
            <a:r>
              <a:rPr lang="ru-RU" sz="4000" dirty="0" err="1"/>
              <a:t>інофрмації</a:t>
            </a:r>
            <a:r>
              <a:rPr lang="ru-RU" sz="4000" dirty="0"/>
              <a:t> </a:t>
            </a:r>
            <a:r>
              <a:rPr lang="ru-RU" sz="4000" dirty="0" err="1"/>
              <a:t>даних</a:t>
            </a:r>
            <a:r>
              <a:rPr lang="ru-RU" sz="4000" dirty="0"/>
              <a:t> в </a:t>
            </a:r>
            <a:r>
              <a:rPr lang="ru-RU" sz="4000" dirty="0" err="1"/>
              <a:t>більшості</a:t>
            </a:r>
            <a:r>
              <a:rPr lang="ru-RU" sz="4000" dirty="0"/>
              <a:t> ПК.</a:t>
            </a:r>
            <a:endParaRPr lang="ru-RU" sz="4000" b="0" dirty="0"/>
          </a:p>
        </p:txBody>
      </p:sp>
    </p:spTree>
    <p:extLst>
      <p:ext uri="{BB962C8B-B14F-4D97-AF65-F5344CB8AC3E}">
        <p14:creationId xmlns:p14="http://schemas.microsoft.com/office/powerpoint/2010/main" val="3891516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48281" y="185351"/>
            <a:ext cx="11738919" cy="63760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4800" dirty="0">
                <a:solidFill>
                  <a:schemeClr val="bg1"/>
                </a:solidFill>
              </a:rPr>
              <a:t>Структура </a:t>
            </a:r>
            <a:r>
              <a:rPr lang="en-US" sz="4800" dirty="0">
                <a:solidFill>
                  <a:schemeClr val="bg1"/>
                </a:solidFill>
              </a:rPr>
              <a:t>HDD</a:t>
            </a:r>
            <a:endParaRPr lang="ru-RU" sz="4800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81" y="2123542"/>
            <a:ext cx="5542904" cy="381295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591" y="1956274"/>
            <a:ext cx="5506150" cy="414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951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 rot="19982112">
            <a:off x="434965" y="1311782"/>
            <a:ext cx="5311516" cy="1327031"/>
          </a:xfrm>
        </p:spPr>
        <p:txBody>
          <a:bodyPr>
            <a:normAutofit/>
          </a:bodyPr>
          <a:lstStyle/>
          <a:p>
            <a:r>
              <a:rPr lang="ru-RU" sz="6000" dirty="0" err="1">
                <a:solidFill>
                  <a:schemeClr val="bg1"/>
                </a:solidFill>
              </a:rPr>
              <a:t>Розмітка</a:t>
            </a:r>
            <a:r>
              <a:rPr lang="ru-RU" sz="6000" dirty="0">
                <a:solidFill>
                  <a:schemeClr val="bg1"/>
                </a:solidFill>
              </a:rPr>
              <a:t> </a:t>
            </a:r>
            <a:r>
              <a:rPr lang="en-US" sz="6000" dirty="0">
                <a:solidFill>
                  <a:schemeClr val="bg1"/>
                </a:solidFill>
              </a:rPr>
              <a:t>HDD</a:t>
            </a:r>
            <a:endParaRPr lang="ru-RU" sz="6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632" y="2074151"/>
            <a:ext cx="4629796" cy="454405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TextBox 7"/>
          <p:cNvSpPr txBox="1"/>
          <p:nvPr/>
        </p:nvSpPr>
        <p:spPr>
          <a:xfrm>
            <a:off x="1947960" y="4549676"/>
            <a:ext cx="506093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 – </a:t>
            </a:r>
            <a:r>
              <a:rPr lang="ru-RU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Геометричний</a:t>
            </a:r>
            <a:r>
              <a:rPr lang="ru-RU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сектор</a:t>
            </a:r>
          </a:p>
          <a:p>
            <a:r>
              <a:rPr lang="ru-RU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 – Сектор </a:t>
            </a:r>
            <a:r>
              <a:rPr lang="ru-RU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доріжки</a:t>
            </a:r>
            <a:endParaRPr lang="ru-RU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ru-RU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 – </a:t>
            </a:r>
            <a:r>
              <a:rPr lang="ru-RU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Доріжка</a:t>
            </a:r>
            <a:endParaRPr lang="ru-RU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ru-RU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 – Кластер </a:t>
            </a:r>
          </a:p>
        </p:txBody>
      </p:sp>
    </p:spTree>
    <p:extLst>
      <p:ext uri="{BB962C8B-B14F-4D97-AF65-F5344CB8AC3E}">
        <p14:creationId xmlns:p14="http://schemas.microsoft.com/office/powerpoint/2010/main" val="458728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30" y="216590"/>
            <a:ext cx="8333222" cy="1147969"/>
          </a:xfrm>
        </p:spPr>
        <p:txBody>
          <a:bodyPr rtlCol="0"/>
          <a:lstStyle/>
          <a:p>
            <a:pPr rtl="0"/>
            <a:r>
              <a:rPr lang="ru-RU" dirty="0" err="1"/>
              <a:t>Виробники</a:t>
            </a:r>
            <a:r>
              <a:rPr lang="ru-RU" dirty="0"/>
              <a:t> </a:t>
            </a:r>
            <a:r>
              <a:rPr lang="en-US" dirty="0"/>
              <a:t>HDD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ru-RU" smtClean="0"/>
              <a:pPr rtl="0"/>
              <a:t>6</a:t>
            </a:fld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007" y="0"/>
            <a:ext cx="902154" cy="790575"/>
          </a:xfrm>
          <a:prstGeom prst="rect">
            <a:avLst/>
          </a:prstGeom>
        </p:spPr>
      </p:pic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1" name="Диаграмма 10"/>
              <p:cNvGraphicFramePr/>
              <p:nvPr>
                <p:extLst>
                  <p:ext uri="{D42A27DB-BD31-4B8C-83A1-F6EECF244321}">
                    <p14:modId xmlns:p14="http://schemas.microsoft.com/office/powerpoint/2010/main" val="2831124387"/>
                  </p:ext>
                </p:extLst>
              </p:nvPr>
            </p:nvGraphicFramePr>
            <p:xfrm>
              <a:off x="1779373" y="1810263"/>
              <a:ext cx="7368746" cy="429895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11" name="Диаграмма 10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79373" y="1810263"/>
                <a:ext cx="7368746" cy="429895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042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>
            <a:off x="197708" y="210065"/>
            <a:ext cx="11788346" cy="645022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927640" y="458056"/>
            <a:ext cx="4645258" cy="939798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ru-RU" dirty="0" err="1">
                <a:solidFill>
                  <a:schemeClr val="bg1"/>
                </a:solidFill>
              </a:rPr>
              <a:t>Виробники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HDD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166" y="1398800"/>
            <a:ext cx="5498757" cy="526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686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ru-RU" noProof="0" smtClean="0"/>
              <a:t>8</a:t>
            </a:fld>
            <a:endParaRPr lang="ru-RU" noProof="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007" y="0"/>
            <a:ext cx="902154" cy="7905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18" y="4027695"/>
            <a:ext cx="4934639" cy="16766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234" y="3234972"/>
            <a:ext cx="5191850" cy="30960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Заголовок 3">
            <a:extLst>
              <a:ext uri="{FF2B5EF4-FFF2-40B4-BE49-F238E27FC236}">
                <a16:creationId xmlns:a16="http://schemas.microsoft.com/office/drawing/2014/main" id="{C8B1BFEB-8604-40B6-BB25-1B803A2B3492}"/>
              </a:ext>
            </a:extLst>
          </p:cNvPr>
          <p:cNvSpPr txBox="1">
            <a:spLocks/>
          </p:cNvSpPr>
          <p:nvPr/>
        </p:nvSpPr>
        <p:spPr>
          <a:xfrm>
            <a:off x="157163" y="900729"/>
            <a:ext cx="9167812" cy="2224089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4000" dirty="0" err="1">
                <a:solidFill>
                  <a:srgbClr val="FFC000"/>
                </a:solidFill>
              </a:rPr>
              <a:t>Твердотільний</a:t>
            </a:r>
            <a:r>
              <a:rPr lang="ru-RU" sz="4000" dirty="0">
                <a:solidFill>
                  <a:srgbClr val="FFC000"/>
                </a:solidFill>
              </a:rPr>
              <a:t> </a:t>
            </a:r>
            <a:r>
              <a:rPr lang="ru-RU" sz="4000" dirty="0" err="1">
                <a:solidFill>
                  <a:srgbClr val="FFC000"/>
                </a:solidFill>
              </a:rPr>
              <a:t>накопичувач</a:t>
            </a:r>
            <a:r>
              <a:rPr lang="ru-RU" sz="4000" dirty="0">
                <a:solidFill>
                  <a:srgbClr val="FFC000"/>
                </a:solidFill>
              </a:rPr>
              <a:t> (</a:t>
            </a:r>
            <a:r>
              <a:rPr lang="en-US" sz="4000" dirty="0">
                <a:solidFill>
                  <a:srgbClr val="FFC000"/>
                </a:solidFill>
              </a:rPr>
              <a:t>SSD</a:t>
            </a:r>
            <a:r>
              <a:rPr lang="ru-RU" sz="4000" dirty="0">
                <a:solidFill>
                  <a:srgbClr val="FFC000"/>
                </a:solidFill>
              </a:rPr>
              <a:t>)</a:t>
            </a:r>
            <a:r>
              <a:rPr lang="en-US" sz="4000" dirty="0"/>
              <a:t> – </a:t>
            </a:r>
            <a:br>
              <a:rPr lang="en-US" sz="4000" dirty="0"/>
            </a:br>
            <a:r>
              <a:rPr lang="en-US" sz="4000" i="1" dirty="0"/>
              <a:t>solid-state drive </a:t>
            </a:r>
            <a:r>
              <a:rPr lang="en-US" sz="4000" dirty="0"/>
              <a:t>– </a:t>
            </a:r>
            <a:r>
              <a:rPr lang="ru-RU" sz="4000" dirty="0" err="1"/>
              <a:t>компютерний</a:t>
            </a:r>
            <a:r>
              <a:rPr lang="ru-RU" sz="4000" dirty="0"/>
              <a:t> </a:t>
            </a:r>
            <a:r>
              <a:rPr lang="ru-RU" sz="4000" dirty="0" err="1"/>
              <a:t>немаханічний</a:t>
            </a:r>
            <a:r>
              <a:rPr lang="ru-RU" sz="4000" dirty="0"/>
              <a:t> </a:t>
            </a:r>
            <a:r>
              <a:rPr lang="ru-RU" sz="4000" dirty="0" err="1"/>
              <a:t>запамятовуючий</a:t>
            </a:r>
            <a:r>
              <a:rPr lang="ru-RU" sz="4000" dirty="0"/>
              <a:t> </a:t>
            </a:r>
            <a:r>
              <a:rPr lang="ru-RU" sz="4000" dirty="0" err="1"/>
              <a:t>пристрій</a:t>
            </a:r>
            <a:r>
              <a:rPr lang="ru-RU" sz="4000" dirty="0"/>
              <a:t> на </a:t>
            </a:r>
            <a:r>
              <a:rPr lang="ru-RU" sz="4000" dirty="0" err="1"/>
              <a:t>основі</a:t>
            </a:r>
            <a:r>
              <a:rPr lang="ru-RU" sz="4000" dirty="0"/>
              <a:t> </a:t>
            </a:r>
            <a:r>
              <a:rPr lang="ru-RU" sz="4000" dirty="0" err="1"/>
              <a:t>мікросхем</a:t>
            </a:r>
            <a:r>
              <a:rPr lang="ru-RU" sz="4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1461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400"/>
                    </a14:imgEffect>
                    <a14:imgEffect>
                      <a14:saturation sat="79000"/>
                    </a14:imgEffect>
                    <a14:imgEffect>
                      <a14:brightnessContrast contras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9" r="1989"/>
          <a:stretch>
            <a:fillRect/>
          </a:stretch>
        </p:blipFill>
        <p:spPr/>
      </p:pic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69D4BCF2-C773-495F-A4D5-860FB6A2F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480012"/>
            <a:ext cx="8333222" cy="939798"/>
          </a:xfrm>
        </p:spPr>
        <p:txBody>
          <a:bodyPr rtlCol="0">
            <a:normAutofit/>
          </a:bodyPr>
          <a:lstStyle/>
          <a:p>
            <a:pPr rtl="0"/>
            <a:r>
              <a:rPr lang="ru-RU" sz="4000" dirty="0"/>
              <a:t>Типи </a:t>
            </a:r>
            <a:r>
              <a:rPr lang="en-US" sz="4000" dirty="0"/>
              <a:t>SSD</a:t>
            </a:r>
            <a:endParaRPr lang="ru-RU" sz="4000" b="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52" y="1605336"/>
            <a:ext cx="8510728" cy="47977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922405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13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493_TF89027928" id="{84CAFB10-2417-4650-A34E-889C627F5DA2}" vid="{4C45BB41-01E1-4A8E-9534-E341FCCDBEF5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Темная презентация с шестиугольником</Template>
  <TotalTime>0</TotalTime>
  <Words>242</Words>
  <Application>Microsoft Office PowerPoint</Application>
  <PresentationFormat>Широкоэкранный</PresentationFormat>
  <Paragraphs>60</Paragraphs>
  <Slides>18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6" baseType="lpstr">
      <vt:lpstr>Arial</vt:lpstr>
      <vt:lpstr>Arial Black</vt:lpstr>
      <vt:lpstr>Calibri</vt:lpstr>
      <vt:lpstr>Calibri Light</vt:lpstr>
      <vt:lpstr>Gill Sans SemiBold</vt:lpstr>
      <vt:lpstr>Times New Roman</vt:lpstr>
      <vt:lpstr>Wingdings</vt:lpstr>
      <vt:lpstr>Тема Office</vt:lpstr>
      <vt:lpstr>Жорсткий диск</vt:lpstr>
      <vt:lpstr>Давайте згадаємо!</vt:lpstr>
      <vt:lpstr>Презентация PowerPoint</vt:lpstr>
      <vt:lpstr>Структура HDD</vt:lpstr>
      <vt:lpstr>Розмітка HDD</vt:lpstr>
      <vt:lpstr>Виробники HDD</vt:lpstr>
      <vt:lpstr>Виробники HDD</vt:lpstr>
      <vt:lpstr>Презентация PowerPoint</vt:lpstr>
      <vt:lpstr>Типи SSD</vt:lpstr>
      <vt:lpstr>HDD vs SSD</vt:lpstr>
      <vt:lpstr>SSD</vt:lpstr>
      <vt:lpstr>Інтерфейси підключення</vt:lpstr>
      <vt:lpstr>Інтерфейси підключення</vt:lpstr>
      <vt:lpstr>Інтерфейси підключення</vt:lpstr>
      <vt:lpstr>Інтерфейси підключення</vt:lpstr>
      <vt:lpstr>Як обрати HDD?</vt:lpstr>
      <vt:lpstr>Як обрати SSD?</vt:lpstr>
      <vt:lpstr>ПІДВЕДЕМО ПІДСУМКИ!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Жесткий  диск </dc:title>
  <dc:creator/>
  <cp:lastModifiedBy/>
  <cp:revision>3</cp:revision>
  <dcterms:created xsi:type="dcterms:W3CDTF">2020-06-20T18:39:50Z</dcterms:created>
  <dcterms:modified xsi:type="dcterms:W3CDTF">2023-02-15T12:05:57Z</dcterms:modified>
</cp:coreProperties>
</file>